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8" r:id="rId11"/>
    <p:sldId id="279" r:id="rId12"/>
    <p:sldId id="272" r:id="rId13"/>
    <p:sldId id="281" r:id="rId14"/>
    <p:sldId id="283" r:id="rId15"/>
    <p:sldId id="273" r:id="rId16"/>
    <p:sldId id="274" r:id="rId17"/>
    <p:sldId id="275" r:id="rId18"/>
    <p:sldId id="284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30E2C-C134-46AE-B0EF-F91F86E1B1DE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6EE06-607E-4574-8499-7CB994158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тұман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6EE06-607E-4574-8499-7CB994158E1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3AB273-4BD7-4B1D-97CD-4CA14CCE0B4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6EE06-607E-4574-8499-7CB994158E1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70A74-C30E-4404-8669-7379A094F1BF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676DD-D598-4605-905D-6B449A3CFD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/>
              <a:t/>
            </a:r>
            <a:br>
              <a:rPr lang="kk-KZ" b="1" dirty="0" smtClean="0"/>
            </a:br>
            <a:r>
              <a:rPr lang="kk-KZ" b="1" dirty="0" smtClean="0"/>
              <a:t>15 </a:t>
            </a:r>
            <a:r>
              <a:rPr lang="kk-KZ" b="1" dirty="0"/>
              <a:t>Дәріс</a:t>
            </a:r>
            <a:r>
              <a:rPr lang="kk-KZ" dirty="0"/>
              <a:t> «Аэрозольдер</a:t>
            </a:r>
            <a:r>
              <a:rPr lang="kk-KZ" b="1" dirty="0"/>
              <a:t> </a:t>
            </a:r>
            <a:r>
              <a:rPr lang="kk-KZ" dirty="0"/>
              <a:t>қатысындағы химиялық технологиялар»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221088"/>
            <a:ext cx="231676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0"/>
            <a:ext cx="3113394" cy="209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4520" y="152400"/>
            <a:ext cx="3113394" cy="209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Энергетика </a:t>
            </a:r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</a:rPr>
              <a:t>және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транспорт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5926"/>
            <a:ext cx="368916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196752"/>
            <a:ext cx="444386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857620" y="492919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Рис. </a:t>
            </a:r>
            <a:r>
              <a:rPr lang="ru-RU" dirty="0" smtClean="0"/>
              <a:t>1</a:t>
            </a:r>
            <a:r>
              <a:rPr lang="ru-RU" dirty="0"/>
              <a:t>. Схема центробежной форсунки:</a:t>
            </a:r>
          </a:p>
          <a:p>
            <a:r>
              <a:rPr lang="ru-RU" dirty="0"/>
              <a:t>1 – входной патрубок;</a:t>
            </a:r>
          </a:p>
          <a:p>
            <a:r>
              <a:rPr lang="ru-RU" dirty="0"/>
              <a:t>2 – камера закручивания;</a:t>
            </a:r>
          </a:p>
          <a:p>
            <a:r>
              <a:rPr lang="ru-RU" dirty="0"/>
              <a:t>3 – сопло;</a:t>
            </a:r>
          </a:p>
          <a:p>
            <a:r>
              <a:rPr lang="ru-RU" dirty="0"/>
              <a:t>4 – струя жидкости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692696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 smtClean="0"/>
              <a:t>Кейбір</a:t>
            </a:r>
            <a:r>
              <a:rPr lang="ru-RU" i="1" dirty="0" smtClean="0"/>
              <a:t> </a:t>
            </a:r>
            <a:r>
              <a:rPr lang="ru-RU" i="1" dirty="0" err="1" smtClean="0"/>
              <a:t>жағдайларда аэрозольдер</a:t>
            </a:r>
            <a:r>
              <a:rPr lang="ru-RU" i="1" dirty="0" smtClean="0"/>
              <a:t> </a:t>
            </a:r>
            <a:r>
              <a:rPr lang="ru-RU" i="1" dirty="0" err="1" smtClean="0"/>
              <a:t>оң рөл атқарады және оларды</a:t>
            </a:r>
            <a:r>
              <a:rPr lang="ru-RU" i="1" dirty="0" smtClean="0"/>
              <a:t> </a:t>
            </a:r>
            <a:r>
              <a:rPr lang="ru-RU" i="1" dirty="0" err="1" smtClean="0"/>
              <a:t>арнайы</a:t>
            </a:r>
            <a:r>
              <a:rPr lang="ru-RU" i="1" dirty="0" smtClean="0"/>
              <a:t> </a:t>
            </a:r>
            <a:r>
              <a:rPr lang="ru-RU" i="1" dirty="0" err="1" smtClean="0"/>
              <a:t>әдістермен арнайы</a:t>
            </a:r>
            <a:r>
              <a:rPr lang="ru-RU" i="1" dirty="0" smtClean="0"/>
              <a:t> </a:t>
            </a:r>
            <a:r>
              <a:rPr lang="ru-RU" i="1" dirty="0" err="1" smtClean="0"/>
              <a:t>алуға </a:t>
            </a:r>
            <a:r>
              <a:rPr lang="ru-RU" i="1" dirty="0" smtClean="0"/>
              <a:t>тура </a:t>
            </a:r>
            <a:r>
              <a:rPr lang="ru-RU" i="1" dirty="0" err="1" smtClean="0"/>
              <a:t>келеді</a:t>
            </a:r>
            <a:r>
              <a:rPr lang="ru-RU" i="1" dirty="0" smtClean="0"/>
              <a:t>. </a:t>
            </a:r>
            <a:r>
              <a:rPr lang="ru-RU" i="1" dirty="0" err="1" smtClean="0"/>
              <a:t>Мысалы</a:t>
            </a:r>
            <a:r>
              <a:rPr lang="ru-RU" i="1" dirty="0" smtClean="0"/>
              <a:t>, </a:t>
            </a:r>
            <a:r>
              <a:rPr lang="ru-RU" i="1" dirty="0" err="1" smtClean="0"/>
              <a:t>пештерге</a:t>
            </a:r>
            <a:r>
              <a:rPr lang="ru-RU" i="1" dirty="0" smtClean="0"/>
              <a:t> </a:t>
            </a:r>
            <a:r>
              <a:rPr lang="ru-RU" i="1" dirty="0" err="1" smtClean="0"/>
              <a:t>қатты немесе</a:t>
            </a:r>
            <a:r>
              <a:rPr lang="ru-RU" i="1" dirty="0" smtClean="0"/>
              <a:t> </a:t>
            </a:r>
            <a:r>
              <a:rPr lang="ru-RU" i="1" dirty="0" err="1" smtClean="0"/>
              <a:t>сұйық отын</a:t>
            </a:r>
            <a:r>
              <a:rPr lang="ru-RU" i="1" dirty="0" smtClean="0"/>
              <a:t> беру </a:t>
            </a:r>
            <a:r>
              <a:rPr lang="ru-RU" i="1" dirty="0" err="1" smtClean="0"/>
              <a:t>кезінде</a:t>
            </a:r>
            <a:r>
              <a:rPr lang="ru-RU" i="1" dirty="0" smtClean="0"/>
              <a:t> аэрозоль </a:t>
            </a:r>
            <a:r>
              <a:rPr lang="ru-RU" i="1" dirty="0" err="1" smtClean="0"/>
              <a:t>немесе</a:t>
            </a:r>
            <a:r>
              <a:rPr lang="ru-RU" i="1" dirty="0" smtClean="0"/>
              <a:t> </a:t>
            </a:r>
            <a:r>
              <a:rPr lang="ru-RU" i="1" dirty="0" err="1" smtClean="0"/>
              <a:t>микрогетерогенді</a:t>
            </a:r>
            <a:r>
              <a:rPr lang="ru-RU" i="1" dirty="0" smtClean="0"/>
              <a:t> </a:t>
            </a:r>
            <a:r>
              <a:rPr lang="ru-RU" i="1" dirty="0" err="1" smtClean="0"/>
              <a:t>жүйе күйіне дейін</a:t>
            </a:r>
            <a:r>
              <a:rPr lang="ru-RU" i="1" dirty="0" smtClean="0"/>
              <a:t> </a:t>
            </a:r>
            <a:r>
              <a:rPr lang="ru-RU" i="1" dirty="0" err="1" smtClean="0"/>
              <a:t>ұсақтату әдістер қолданылады</a:t>
            </a:r>
            <a:r>
              <a:rPr lang="ru-RU" i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355025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643314"/>
            <a:ext cx="5000660" cy="267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785794"/>
            <a:ext cx="396419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571520"/>
          </a:xfrm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</a:rPr>
              <a:t>Ұнтақты агломерациялау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</a:rPr>
              <a:t>процестері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229600" cy="4785395"/>
          </a:xfrm>
        </p:spPr>
        <p:txBody>
          <a:bodyPr/>
          <a:lstStyle/>
          <a:p>
            <a:r>
              <a:rPr lang="ru-RU" sz="2000" dirty="0" err="1" smtClean="0"/>
              <a:t>артық беттік</a:t>
            </a:r>
            <a:r>
              <a:rPr lang="ru-RU" sz="2000" dirty="0" smtClean="0"/>
              <a:t> </a:t>
            </a:r>
            <a:r>
              <a:rPr lang="ru-RU" sz="2000" dirty="0" err="1" smtClean="0"/>
              <a:t>энергияны</a:t>
            </a:r>
            <a:r>
              <a:rPr lang="ru-RU" sz="2000" dirty="0" smtClean="0"/>
              <a:t> </a:t>
            </a:r>
            <a:r>
              <a:rPr lang="ru-RU" sz="2000" dirty="0" err="1" smtClean="0"/>
              <a:t>азайту</a:t>
            </a:r>
            <a:r>
              <a:rPr lang="ru-RU" sz="2000" dirty="0" smtClean="0"/>
              <a:t> </a:t>
            </a:r>
            <a:r>
              <a:rPr lang="ru-RU" sz="2000" dirty="0" err="1" smtClean="0"/>
              <a:t>кеуекті</a:t>
            </a:r>
            <a:r>
              <a:rPr lang="ru-RU" sz="2000" dirty="0" smtClean="0"/>
              <a:t> </a:t>
            </a:r>
            <a:r>
              <a:rPr lang="ru-RU" sz="2000" dirty="0" err="1" smtClean="0"/>
              <a:t>құрылым</a:t>
            </a:r>
            <a:r>
              <a:rPr lang="ru-RU" sz="2000" dirty="0" err="1" smtClean="0"/>
              <a:t>;</a:t>
            </a:r>
            <a:endParaRPr lang="ru-RU" sz="2000" dirty="0" smtClean="0"/>
          </a:p>
          <a:p>
            <a:r>
              <a:rPr lang="ru-RU" sz="2000" dirty="0" err="1" smtClean="0"/>
              <a:t>құрылымның </a:t>
            </a:r>
            <a:r>
              <a:rPr lang="ru-RU" sz="2000" dirty="0" err="1" smtClean="0"/>
              <a:t>элементтері</a:t>
            </a:r>
            <a:r>
              <a:rPr lang="ru-RU" sz="2000" dirty="0" smtClean="0"/>
              <a:t> </a:t>
            </a:r>
            <a:r>
              <a:rPr lang="ru-RU" sz="2000" dirty="0" err="1" smtClean="0"/>
              <a:t>арасындағы шекаралар</a:t>
            </a:r>
            <a:r>
              <a:rPr lang="ru-RU" sz="2000" dirty="0" smtClean="0"/>
              <a:t> </a:t>
            </a:r>
            <a:r>
              <a:rPr lang="ru-RU" sz="2000" dirty="0" err="1" smtClean="0"/>
              <a:t>ерікті</a:t>
            </a:r>
            <a:r>
              <a:rPr lang="ru-RU" sz="2000" dirty="0" smtClean="0"/>
              <a:t> </a:t>
            </a:r>
            <a:r>
              <a:rPr lang="ru-RU" sz="2000" dirty="0" err="1" smtClean="0"/>
              <a:t>түрде орналасады</a:t>
            </a:r>
            <a:r>
              <a:rPr lang="ru-RU" sz="2000" dirty="0" smtClean="0"/>
              <a:t>;</a:t>
            </a:r>
          </a:p>
          <a:p>
            <a:r>
              <a:rPr lang="ru-RU" sz="2000" dirty="0" err="1" smtClean="0"/>
              <a:t>дененің </a:t>
            </a:r>
            <a:r>
              <a:rPr lang="ru-RU" sz="2000" dirty="0" err="1" smtClean="0"/>
              <a:t>тығыздалуы бір-бірінен</a:t>
            </a:r>
            <a:r>
              <a:rPr lang="ru-RU" sz="2000" dirty="0" smtClean="0"/>
              <a:t> </a:t>
            </a:r>
            <a:r>
              <a:rPr lang="ru-RU" sz="2000" dirty="0" err="1" smtClean="0"/>
              <a:t>оқшауланған кеуектер</a:t>
            </a:r>
            <a:r>
              <a:rPr lang="ru-RU" sz="2000" dirty="0" smtClean="0"/>
              <a:t> саны мен </a:t>
            </a:r>
            <a:r>
              <a:rPr lang="ru-RU" sz="2000" dirty="0" err="1" smtClean="0"/>
              <a:t>жалпы</a:t>
            </a:r>
            <a:r>
              <a:rPr lang="ru-RU" sz="2000" dirty="0" smtClean="0"/>
              <a:t> </a:t>
            </a:r>
            <a:r>
              <a:rPr lang="ru-RU" sz="2000" dirty="0" err="1" smtClean="0"/>
              <a:t>көлемінің төмендеуіне байланысты</a:t>
            </a:r>
            <a:r>
              <a:rPr lang="ru-RU" sz="2000" dirty="0" smtClean="0"/>
              <a:t> </a:t>
            </a:r>
            <a:r>
              <a:rPr lang="ru-RU" sz="2000" dirty="0" err="1" smtClean="0"/>
              <a:t>болады</a:t>
            </a:r>
            <a:r>
              <a:rPr lang="ru-RU" sz="2000" dirty="0" smtClean="0"/>
              <a:t>.</a:t>
            </a:r>
            <a:endParaRPr lang="ru-RU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3" y="3576910"/>
            <a:ext cx="3510722" cy="3044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</a:rPr>
              <a:t>Химиялық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технология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132856"/>
            <a:ext cx="2667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14908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365104"/>
            <a:ext cx="2771775" cy="160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4149080"/>
            <a:ext cx="24765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2132856"/>
            <a:ext cx="26098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755576" y="764704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 smtClean="0"/>
              <a:t>Арнайы</a:t>
            </a:r>
            <a:r>
              <a:rPr lang="ru-RU" i="1" dirty="0" smtClean="0"/>
              <a:t> </a:t>
            </a:r>
            <a:r>
              <a:rPr lang="ru-RU" i="1" dirty="0" err="1" smtClean="0"/>
              <a:t>бүріккіш пулеверизаторлардың көмегімен пневматикалық бүрку арқылы бояу</a:t>
            </a:r>
            <a:r>
              <a:rPr lang="ru-RU" i="1" dirty="0" smtClean="0"/>
              <a:t> </a:t>
            </a:r>
            <a:r>
              <a:rPr lang="ru-RU" i="1" dirty="0" err="1" smtClean="0"/>
              <a:t>немесе</a:t>
            </a:r>
            <a:r>
              <a:rPr lang="ru-RU" i="1" dirty="0" smtClean="0"/>
              <a:t> лак </a:t>
            </a:r>
            <a:r>
              <a:rPr lang="ru-RU" i="1" dirty="0" err="1" smtClean="0"/>
              <a:t>аэрозольін</a:t>
            </a:r>
            <a:r>
              <a:rPr lang="ru-RU" i="1" dirty="0" smtClean="0"/>
              <a:t> </a:t>
            </a:r>
            <a:r>
              <a:rPr lang="ru-RU" i="1" dirty="0" err="1" smtClean="0"/>
              <a:t>алу</a:t>
            </a:r>
            <a:r>
              <a:rPr lang="ru-RU" i="1" dirty="0" smtClean="0"/>
              <a:t> </a:t>
            </a:r>
            <a:r>
              <a:rPr lang="ru-RU" i="1" dirty="0" err="1" smtClean="0"/>
              <a:t>әртүрлі беттер</a:t>
            </a:r>
            <a:r>
              <a:rPr lang="ru-RU" i="1" dirty="0" smtClean="0"/>
              <a:t> мен </a:t>
            </a:r>
            <a:r>
              <a:rPr lang="ru-RU" i="1" dirty="0" err="1" smtClean="0"/>
              <a:t>заттарды</a:t>
            </a:r>
            <a:r>
              <a:rPr lang="ru-RU" i="1" dirty="0" smtClean="0"/>
              <a:t> </a:t>
            </a:r>
            <a:r>
              <a:rPr lang="ru-RU" i="1" dirty="0" err="1" smtClean="0"/>
              <a:t>бояу</a:t>
            </a:r>
            <a:r>
              <a:rPr lang="ru-RU" i="1" dirty="0" smtClean="0"/>
              <a:t> </a:t>
            </a:r>
            <a:r>
              <a:rPr lang="ru-RU" i="1" dirty="0" err="1" smtClean="0"/>
              <a:t>үшін кеңінен қолданылады</a:t>
            </a:r>
            <a:r>
              <a:rPr lang="ru-RU" i="1" dirty="0" smtClean="0"/>
              <a:t>. </a:t>
            </a:r>
            <a:r>
              <a:rPr lang="ru-RU" i="1" dirty="0" err="1" smtClean="0"/>
              <a:t>Осыған ұқсас әдіс беттерді</a:t>
            </a:r>
            <a:r>
              <a:rPr lang="ru-RU" i="1" dirty="0" smtClean="0"/>
              <a:t> </a:t>
            </a:r>
            <a:r>
              <a:rPr lang="ru-RU" i="1" dirty="0" err="1" smtClean="0"/>
              <a:t>металдандыру</a:t>
            </a:r>
            <a:r>
              <a:rPr lang="ru-RU" i="1" dirty="0" smtClean="0"/>
              <a:t> </a:t>
            </a:r>
            <a:r>
              <a:rPr lang="ru-RU" i="1" dirty="0" err="1" smtClean="0"/>
              <a:t>үшін қолданылады.</a:t>
            </a:r>
            <a:r>
              <a:rPr lang="ru-RU" i="1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9992" y="1052736"/>
            <a:ext cx="4402137" cy="158390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i="1" dirty="0" err="1" smtClean="0"/>
              <a:t>Зиянды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жәндіктермен, саңырауқұлақтармен және арамшөптермен күресуде ауыл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шаруашылығында инсектицидтерді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фунгицидтерді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және гербицидтерді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шашудың үлкен маңызы </a:t>
            </a:r>
            <a:r>
              <a:rPr lang="ru-RU" sz="1800" i="1" dirty="0" smtClean="0"/>
              <a:t>бар. </a:t>
            </a:r>
            <a:endParaRPr lang="ru-RU" sz="20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555776" y="404665"/>
            <a:ext cx="4402137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u="none" strike="noStrike" kern="1200" cap="none" spc="0" normalizeH="0" baseline="0" noProof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Ауыл</a:t>
            </a:r>
            <a:r>
              <a:rPr kumimoji="0" lang="ru-RU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2400" b="0" u="none" strike="noStrike" kern="1200" cap="none" spc="0" normalizeH="0" baseline="0" noProof="0" dirty="0" err="1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шаруашылықта</a:t>
            </a: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3074" name="Picture 2" descr="Меры безопасности при работе с пестицидами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924944"/>
            <a:ext cx="3796592" cy="1606675"/>
          </a:xfrm>
          <a:prstGeom prst="rect">
            <a:avLst/>
          </a:prstGeom>
          <a:noFill/>
        </p:spPr>
      </p:pic>
      <p:pic>
        <p:nvPicPr>
          <p:cNvPr id="3076" name="Picture 4" descr="меры безопасности при работе с пестицидами, их хранении, отпуске и перевозк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3851920" cy="2888941"/>
          </a:xfrm>
          <a:prstGeom prst="rect">
            <a:avLst/>
          </a:prstGeom>
          <a:noFill/>
        </p:spPr>
      </p:pic>
      <p:sp>
        <p:nvSpPr>
          <p:cNvPr id="3078" name="AutoShape 6" descr="Орошение мельчайшими каплями | Сельское хозяй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 descr="Орошение мельчайшими каплями | Сельское хозяй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Орошение мельчайшими каплями | Сельское хозяйств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834108"/>
            <a:ext cx="3744416" cy="24989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71520"/>
          </a:xfrm>
        </p:spPr>
        <p:txBody>
          <a:bodyPr>
            <a:noAutofit/>
          </a:bodyPr>
          <a:lstStyle/>
          <a:p>
            <a:r>
              <a:rPr lang="ru-RU" sz="3200" dirty="0" err="1" smtClean="0">
                <a:solidFill>
                  <a:srgbClr val="92D050"/>
                </a:solidFill>
              </a:rPr>
              <a:t>Әскери істерде</a:t>
            </a:r>
            <a:endParaRPr lang="ru-RU" sz="3200" b="1" dirty="0">
              <a:solidFill>
                <a:srgbClr val="92D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>
              <a:buNone/>
            </a:pPr>
            <a:r>
              <a:rPr lang="ru-RU" dirty="0" err="1" smtClean="0">
                <a:solidFill>
                  <a:srgbClr val="7030A0"/>
                </a:solidFill>
              </a:rPr>
              <a:t>Бүркемелеу </a:t>
            </a:r>
            <a:r>
              <a:rPr lang="ru-RU" dirty="0" err="1" smtClean="0">
                <a:solidFill>
                  <a:srgbClr val="7030A0"/>
                </a:solidFill>
              </a:rPr>
              <a:t>және </a:t>
            </a:r>
            <a:r>
              <a:rPr lang="ru-RU" dirty="0" smtClean="0">
                <a:solidFill>
                  <a:srgbClr val="7030A0"/>
                </a:solidFill>
              </a:rPr>
              <a:t>сигнал </a:t>
            </a:r>
            <a:r>
              <a:rPr lang="ru-RU" dirty="0" err="1" smtClean="0">
                <a:solidFill>
                  <a:srgbClr val="7030A0"/>
                </a:solidFill>
              </a:rPr>
              <a:t>түтіндері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 err="1" smtClean="0">
                <a:solidFill>
                  <a:srgbClr val="7030A0"/>
                </a:solidFill>
              </a:rPr>
              <a:t>Түсті </a:t>
            </a:r>
            <a:r>
              <a:rPr lang="ru-RU" dirty="0" err="1" smtClean="0">
                <a:solidFill>
                  <a:srgbClr val="7030A0"/>
                </a:solidFill>
              </a:rPr>
              <a:t>түтіндер </a:t>
            </a:r>
            <a:r>
              <a:rPr lang="ru-RU" dirty="0" smtClean="0">
                <a:solidFill>
                  <a:srgbClr val="7030A0"/>
                </a:solidFill>
              </a:rPr>
              <a:t>- сигнал беру </a:t>
            </a:r>
            <a:r>
              <a:rPr lang="ru-RU" dirty="0" err="1" smtClean="0">
                <a:solidFill>
                  <a:srgbClr val="7030A0"/>
                </a:solidFill>
              </a:rPr>
              <a:t>үшін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3643314"/>
            <a:ext cx="2384334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643314"/>
            <a:ext cx="249093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3643314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1956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solidFill>
                  <a:srgbClr val="7030A0"/>
                </a:solidFill>
              </a:rPr>
              <a:t>Бүркемелеу </a:t>
            </a:r>
            <a:r>
              <a:rPr lang="ru-RU" sz="2400" dirty="0" err="1" smtClean="0">
                <a:solidFill>
                  <a:srgbClr val="7030A0"/>
                </a:solidFill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</a:rPr>
              <a:t>түтіндері</a:t>
            </a:r>
            <a:endParaRPr lang="ru-RU" sz="2400" dirty="0" smtClean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>
              <a:buNone/>
            </a:pPr>
            <a:r>
              <a:rPr lang="ru-RU" dirty="0" err="1" smtClean="0"/>
              <a:t>Түтіннің ең қарапайым түрі </a:t>
            </a:r>
            <a:r>
              <a:rPr lang="ru-RU" dirty="0" smtClean="0"/>
              <a:t>– </a:t>
            </a:r>
            <a:r>
              <a:rPr lang="ru-RU" dirty="0" err="1" smtClean="0"/>
              <a:t>көмірсутектердің </a:t>
            </a:r>
            <a:r>
              <a:rPr lang="ru-RU" dirty="0" err="1" smtClean="0"/>
              <a:t>толық жанбауынан</a:t>
            </a:r>
            <a:r>
              <a:rPr lang="ru-RU" dirty="0" smtClean="0"/>
              <a:t> </a:t>
            </a:r>
            <a:r>
              <a:rPr lang="ru-RU" dirty="0" err="1" smtClean="0"/>
              <a:t>пайда</a:t>
            </a:r>
            <a:r>
              <a:rPr lang="ru-RU" dirty="0" smtClean="0"/>
              <a:t> </a:t>
            </a:r>
            <a:r>
              <a:rPr lang="ru-RU" dirty="0" err="1" smtClean="0"/>
              <a:t>болатын</a:t>
            </a:r>
            <a:r>
              <a:rPr lang="ru-RU" dirty="0" smtClean="0"/>
              <a:t> </a:t>
            </a:r>
            <a:r>
              <a:rPr lang="ru-RU" dirty="0" err="1" smtClean="0"/>
              <a:t>көміртек аэрозолі</a:t>
            </a:r>
            <a:r>
              <a:rPr lang="ru-RU" dirty="0" smtClean="0"/>
              <a:t>, Р</a:t>
            </a:r>
            <a:r>
              <a:rPr lang="ru-RU" baseline="-25000" dirty="0" smtClean="0"/>
              <a:t>2</a:t>
            </a:r>
            <a:r>
              <a:rPr lang="ru-RU" dirty="0" smtClean="0"/>
              <a:t>О</a:t>
            </a:r>
            <a:r>
              <a:rPr lang="ru-RU" baseline="-25000" dirty="0" smtClean="0"/>
              <a:t>5 </a:t>
            </a:r>
            <a:endParaRPr lang="ru-RU" baseline="-250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357694"/>
            <a:ext cx="21907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4643446"/>
            <a:ext cx="29051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4143380"/>
            <a:ext cx="18764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500034" y="2714620"/>
            <a:ext cx="832043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latin typeface="Calibri" pitchFamily="34" charset="0"/>
                <a:ea typeface="TT7D34o00"/>
                <a:cs typeface="Times New Roman" pitchFamily="18" charset="0"/>
              </a:rPr>
              <a:t>Олар</a:t>
            </a:r>
            <a:r>
              <a:rPr lang="ru-RU" sz="2000" dirty="0" smtClean="0">
                <a:latin typeface="Calibri" pitchFamily="34" charset="0"/>
                <a:ea typeface="TT7D34o0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Calibri" pitchFamily="34" charset="0"/>
                <a:ea typeface="TT7D34o00"/>
                <a:cs typeface="Times New Roman" pitchFamily="18" charset="0"/>
              </a:rPr>
              <a:t>әуе кемелерінің, автомобильдердің және басқа </a:t>
            </a:r>
            <a:r>
              <a:rPr lang="ru-RU" sz="2000" dirty="0" smtClean="0">
                <a:latin typeface="Calibri" pitchFamily="34" charset="0"/>
                <a:ea typeface="TT7D34o00"/>
                <a:cs typeface="Times New Roman" pitchFamily="18" charset="0"/>
              </a:rPr>
              <a:t>да </a:t>
            </a:r>
            <a:r>
              <a:rPr lang="ru-RU" sz="2000" dirty="0" err="1" smtClean="0">
                <a:latin typeface="Calibri" pitchFamily="34" charset="0"/>
                <a:ea typeface="TT7D34o00"/>
                <a:cs typeface="Times New Roman" pitchFamily="18" charset="0"/>
              </a:rPr>
              <a:t>техникалық жүйелердің модельдерінің айналасындағы ағынның процесін</a:t>
            </a:r>
            <a:r>
              <a:rPr lang="ru-RU" sz="2000" dirty="0" smtClean="0">
                <a:latin typeface="Calibri" pitchFamily="34" charset="0"/>
                <a:ea typeface="TT7D34o0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Calibri" pitchFamily="34" charset="0"/>
                <a:ea typeface="TT7D34o00"/>
                <a:cs typeface="Times New Roman" pitchFamily="18" charset="0"/>
              </a:rPr>
              <a:t>визуализациялау</a:t>
            </a:r>
            <a:r>
              <a:rPr lang="ru-RU" sz="2000" dirty="0" smtClean="0">
                <a:latin typeface="Calibri" pitchFamily="34" charset="0"/>
                <a:ea typeface="TT7D34o0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Calibri" pitchFamily="34" charset="0"/>
                <a:ea typeface="TT7D34o00"/>
                <a:cs typeface="Times New Roman" pitchFamily="18" charset="0"/>
              </a:rPr>
              <a:t>үшін жел</a:t>
            </a:r>
            <a:r>
              <a:rPr lang="ru-RU" sz="2000" dirty="0" smtClean="0">
                <a:latin typeface="Calibri" pitchFamily="34" charset="0"/>
                <a:ea typeface="TT7D34o0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Calibri" pitchFamily="34" charset="0"/>
                <a:ea typeface="TT7D34o00"/>
                <a:cs typeface="Times New Roman" pitchFamily="18" charset="0"/>
              </a:rPr>
              <a:t>аэродинамикалық турбаларда</a:t>
            </a:r>
            <a:r>
              <a:rPr lang="ru-RU" sz="2000" dirty="0" smtClean="0">
                <a:latin typeface="Calibri" pitchFamily="34" charset="0"/>
                <a:ea typeface="TT7D34o0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Calibri" pitchFamily="34" charset="0"/>
                <a:ea typeface="TT7D34o00"/>
                <a:cs typeface="Times New Roman" pitchFamily="18" charset="0"/>
              </a:rPr>
              <a:t>зерттеулер</a:t>
            </a:r>
            <a:r>
              <a:rPr lang="ru-RU" sz="2000" dirty="0" smtClean="0">
                <a:latin typeface="Calibri" pitchFamily="34" charset="0"/>
                <a:ea typeface="TT7D34o0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Calibri" pitchFamily="34" charset="0"/>
                <a:ea typeface="TT7D34o00"/>
                <a:cs typeface="Times New Roman" pitchFamily="18" charset="0"/>
              </a:rPr>
              <a:t>жүргізу кезінде</a:t>
            </a:r>
            <a:r>
              <a:rPr lang="ru-RU" sz="2000" dirty="0" smtClean="0">
                <a:latin typeface="Calibri" pitchFamily="34" charset="0"/>
                <a:ea typeface="TT7D34o0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Calibri" pitchFamily="34" charset="0"/>
                <a:ea typeface="TT7D34o00"/>
                <a:cs typeface="Times New Roman" pitchFamily="18" charset="0"/>
              </a:rPr>
              <a:t>қолданылады</a:t>
            </a:r>
            <a:r>
              <a:rPr lang="ru-RU" sz="2000" dirty="0" smtClean="0">
                <a:latin typeface="Calibri" pitchFamily="34" charset="0"/>
                <a:ea typeface="TT7D34o0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Сигнальные дымы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err="1" smtClean="0"/>
              <a:t>Пиротехникада</a:t>
            </a:r>
            <a:r>
              <a:rPr lang="ru-RU" sz="2400" dirty="0" smtClean="0"/>
              <a:t> </a:t>
            </a:r>
            <a:r>
              <a:rPr lang="ru-RU" sz="2400" dirty="0" err="1" smtClean="0"/>
              <a:t>қызыл жалын</a:t>
            </a:r>
            <a:r>
              <a:rPr lang="ru-RU" sz="2400" dirty="0" smtClean="0"/>
              <a:t> </a:t>
            </a:r>
            <a:r>
              <a:rPr lang="ru-RU" sz="2400" dirty="0" err="1" smtClean="0"/>
              <a:t>алу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 құрамында </a:t>
            </a:r>
            <a:r>
              <a:rPr lang="ru-RU" sz="2400" dirty="0" smtClean="0"/>
              <a:t>стронций, </a:t>
            </a:r>
            <a:r>
              <a:rPr lang="ru-RU" sz="2400" dirty="0" err="1" smtClean="0"/>
              <a:t>жасыл</a:t>
            </a:r>
            <a:r>
              <a:rPr lang="ru-RU" sz="2400" dirty="0" smtClean="0"/>
              <a:t> </a:t>
            </a:r>
            <a:r>
              <a:rPr lang="ru-RU" sz="2400" dirty="0" err="1" smtClean="0"/>
              <a:t>жалын</a:t>
            </a:r>
            <a:r>
              <a:rPr lang="ru-RU" sz="2400" dirty="0" smtClean="0"/>
              <a:t> </a:t>
            </a:r>
            <a:r>
              <a:rPr lang="ru-RU" sz="2400" dirty="0" err="1" smtClean="0"/>
              <a:t>қосылыстарымен енгізілген</a:t>
            </a:r>
            <a:r>
              <a:rPr lang="ru-RU" sz="2400" dirty="0" smtClean="0"/>
              <a:t>- барий </a:t>
            </a:r>
            <a:r>
              <a:rPr lang="ru-RU" sz="2400" dirty="0" err="1" smtClean="0"/>
              <a:t>қосылыстары</a:t>
            </a:r>
            <a:r>
              <a:rPr lang="ru-RU" sz="2400" dirty="0" smtClean="0"/>
              <a:t>, </a:t>
            </a:r>
            <a:r>
              <a:rPr lang="ru-RU" sz="2400" dirty="0" err="1" smtClean="0"/>
              <a:t>ақ </a:t>
            </a:r>
            <a:r>
              <a:rPr lang="ru-RU" sz="2400" dirty="0" smtClean="0"/>
              <a:t>- </a:t>
            </a:r>
            <a:r>
              <a:rPr lang="ru-RU" sz="2400" dirty="0" err="1" smtClean="0"/>
              <a:t>барий</a:t>
            </a:r>
            <a:r>
              <a:rPr lang="ru-RU" sz="2400" dirty="0" smtClean="0"/>
              <a:t> </a:t>
            </a:r>
            <a:r>
              <a:rPr lang="ru-RU" sz="2400" dirty="0" err="1" smtClean="0"/>
              <a:t>және </a:t>
            </a:r>
            <a:r>
              <a:rPr lang="ru-RU" sz="2400" dirty="0" smtClean="0"/>
              <a:t>калий </a:t>
            </a:r>
            <a:r>
              <a:rPr lang="ru-RU" sz="2400" dirty="0" err="1" smtClean="0"/>
              <a:t>тұздары</a:t>
            </a:r>
            <a:r>
              <a:rPr lang="ru-RU" sz="2400" dirty="0" smtClean="0"/>
              <a:t>.</a:t>
            </a:r>
            <a:r>
              <a:rPr lang="ru-RU" sz="2400" dirty="0" err="1" smtClean="0"/>
              <a:t>Жалынның жарықтығын арттыру</a:t>
            </a:r>
            <a:r>
              <a:rPr lang="ru-RU" sz="2400" dirty="0" smtClean="0"/>
              <a:t> </a:t>
            </a:r>
            <a:r>
              <a:rPr lang="ru-RU" sz="2400" dirty="0" err="1" smtClean="0"/>
              <a:t>үшін</a:t>
            </a:r>
            <a:r>
              <a:rPr lang="ru-RU" sz="2400" dirty="0" smtClean="0"/>
              <a:t>, дейін5% алюминий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магний </a:t>
            </a:r>
            <a:r>
              <a:rPr lang="ru-RU" sz="2400" dirty="0" err="1" smtClean="0"/>
              <a:t>ұнтақтары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284984"/>
            <a:ext cx="25527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996952"/>
            <a:ext cx="28003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284984"/>
            <a:ext cx="26384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653136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4663" y="188913"/>
            <a:ext cx="4402137" cy="165591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dirty="0" err="1" smtClean="0">
                <a:solidFill>
                  <a:srgbClr val="92D050"/>
                </a:solidFill>
                <a:latin typeface="+mj-lt"/>
              </a:rPr>
              <a:t>Медицинада</a:t>
            </a:r>
            <a:r>
              <a:rPr lang="ru-RU" sz="2400" dirty="0" smtClean="0">
                <a:solidFill>
                  <a:srgbClr val="92D050"/>
                </a:solidFill>
                <a:latin typeface="+mj-lt"/>
              </a:rPr>
              <a:t> </a:t>
            </a:r>
          </a:p>
          <a:p>
            <a:pPr>
              <a:lnSpc>
                <a:spcPct val="80000"/>
              </a:lnSpc>
            </a:pPr>
            <a:endParaRPr lang="ru-RU" sz="1800" i="1" dirty="0" smtClean="0"/>
          </a:p>
          <a:p>
            <a:pPr>
              <a:lnSpc>
                <a:spcPct val="80000"/>
              </a:lnSpc>
            </a:pPr>
            <a:r>
              <a:rPr lang="ru-RU" sz="1800" i="1" dirty="0" err="1" smtClean="0"/>
              <a:t>аэрозольдер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дәрілік заттарды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ағзаға </a:t>
            </a:r>
            <a:r>
              <a:rPr lang="ru-RU" sz="1800" i="1" dirty="0" smtClean="0"/>
              <a:t>ингаляция </a:t>
            </a:r>
            <a:r>
              <a:rPr lang="ru-RU" sz="1800" i="1" dirty="0" err="1" smtClean="0"/>
              <a:t>арқылы енгізу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үшін қолданылады</a:t>
            </a:r>
            <a:r>
              <a:rPr lang="ru-RU" sz="1800" i="1" dirty="0" smtClean="0"/>
              <a:t>.</a:t>
            </a:r>
            <a:endParaRPr lang="ru-RU" sz="2000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273685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348880"/>
            <a:ext cx="28797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628800"/>
            <a:ext cx="2872229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67544" y="4869160"/>
            <a:ext cx="8229600" cy="1655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600" i="1" dirty="0" err="1" smtClean="0"/>
              <a:t>Соңғы уақытта </a:t>
            </a:r>
            <a:r>
              <a:rPr lang="ru-RU" sz="1600" i="1" dirty="0" err="1" smtClean="0"/>
              <a:t>фармацевтиклық </a:t>
            </a:r>
            <a:r>
              <a:rPr lang="ru-RU" sz="1600" i="1" dirty="0" err="1" smtClean="0"/>
              <a:t>тәжірибеде </a:t>
            </a:r>
            <a:r>
              <a:rPr lang="ru-RU" sz="1600" i="1" dirty="0" smtClean="0"/>
              <a:t>аэрозоль </a:t>
            </a:r>
            <a:r>
              <a:rPr lang="ru-RU" sz="1600" i="1" dirty="0" err="1" smtClean="0"/>
              <a:t>түрінде дәрілік формаларды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дайындау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кеңінен ақолданылуда</a:t>
            </a:r>
            <a:r>
              <a:rPr lang="ru-RU" sz="1600" i="1" dirty="0" smtClean="0"/>
              <a:t>. Аэрозоль </a:t>
            </a:r>
            <a:r>
              <a:rPr lang="ru-RU" sz="1600" i="1" dirty="0" err="1" smtClean="0"/>
              <a:t>түріндегі дәрілік заттарды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қолдану препаратты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үлкен беттерге</a:t>
            </a:r>
            <a:r>
              <a:rPr lang="ru-RU" sz="1600" i="1" dirty="0" smtClean="0"/>
              <a:t> (</a:t>
            </a:r>
            <a:r>
              <a:rPr lang="ru-RU" sz="1600" i="1" dirty="0" err="1" smtClean="0"/>
              <a:t>жедел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респираторлық аурулар</a:t>
            </a:r>
            <a:r>
              <a:rPr lang="ru-RU" sz="1600" i="1" dirty="0" smtClean="0"/>
              <a:t>, </a:t>
            </a:r>
            <a:r>
              <a:rPr lang="ru-RU" sz="1600" i="1" dirty="0" err="1" smtClean="0"/>
              <a:t>күйіктер және </a:t>
            </a:r>
            <a:r>
              <a:rPr lang="ru-RU" sz="1600" i="1" dirty="0" smtClean="0"/>
              <a:t>т.б.) </a:t>
            </a:r>
            <a:r>
              <a:rPr lang="ru-RU" sz="1600" i="1" dirty="0" err="1" smtClean="0"/>
              <a:t>әсер ету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қажет болған жағдайларда ыңғайлы.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Үлкен әсерді сұйық қабық түзетін заттары</a:t>
            </a:r>
            <a:r>
              <a:rPr lang="ru-RU" sz="1600" i="1" dirty="0" smtClean="0"/>
              <a:t> бар </a:t>
            </a:r>
            <a:r>
              <a:rPr lang="ru-RU" sz="1600" i="1" dirty="0" err="1" smtClean="0"/>
              <a:t>дәрілік формалар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береді</a:t>
            </a:r>
            <a:r>
              <a:rPr lang="ru-RU" sz="1600" i="1" dirty="0" smtClean="0"/>
              <a:t>. </a:t>
            </a:r>
            <a:r>
              <a:rPr lang="ru-RU" sz="1600" i="1" dirty="0" err="1" smtClean="0"/>
              <a:t>Мұндай препаратты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зардап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шеккен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аймаққа шашыратқанда, ол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таңғышты ауыстыратын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жұқа, мөлдір пленкамен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жабылады.Қазіргі уақытта </a:t>
            </a:r>
            <a:r>
              <a:rPr lang="ru-RU" sz="1600" i="1" dirty="0" smtClean="0"/>
              <a:t>аэрозоль </a:t>
            </a:r>
            <a:r>
              <a:rPr lang="ru-RU" sz="1600" i="1" dirty="0" err="1" smtClean="0"/>
              <a:t>өнімдерінің </a:t>
            </a:r>
            <a:r>
              <a:rPr lang="ru-RU" sz="1600" i="1" dirty="0" smtClean="0"/>
              <a:t>300-ден </a:t>
            </a:r>
            <a:r>
              <a:rPr lang="ru-RU" sz="1600" i="1" dirty="0" err="1" smtClean="0"/>
              <a:t>астам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түрі </a:t>
            </a:r>
            <a:r>
              <a:rPr lang="ru-RU" sz="1600" i="1" dirty="0" smtClean="0"/>
              <a:t>бар.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1772816"/>
            <a:ext cx="232330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3645024"/>
            <a:ext cx="1538893" cy="1152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chemeClr val="accent3">
                    <a:lumMod val="75000"/>
                  </a:schemeClr>
                </a:solidFill>
              </a:rPr>
              <a:t>Дезинфекциялық шаралар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124744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err="1" smtClean="0"/>
              <a:t>Қол бүріккіштер бөлшектерінің мөлшері </a:t>
            </a:r>
            <a:r>
              <a:rPr lang="ru-RU" dirty="0" smtClean="0"/>
              <a:t>100-350 </a:t>
            </a:r>
            <a:r>
              <a:rPr lang="ru-RU" dirty="0" err="1" smtClean="0"/>
              <a:t>мкм-ден</a:t>
            </a:r>
            <a:r>
              <a:rPr lang="ru-RU" dirty="0" smtClean="0"/>
              <a:t> </a:t>
            </a:r>
            <a:r>
              <a:rPr lang="ru-RU" dirty="0" err="1" smtClean="0"/>
              <a:t>асатын</a:t>
            </a:r>
            <a:r>
              <a:rPr lang="ru-RU" dirty="0" smtClean="0"/>
              <a:t> </a:t>
            </a:r>
            <a:r>
              <a:rPr lang="ru-RU" dirty="0" err="1" smtClean="0"/>
              <a:t>аэрозольды</a:t>
            </a:r>
            <a:r>
              <a:rPr lang="ru-RU" dirty="0" smtClean="0"/>
              <a:t> </a:t>
            </a:r>
            <a:r>
              <a:rPr lang="ru-RU" dirty="0" err="1" smtClean="0"/>
              <a:t>құрды</a:t>
            </a:r>
            <a:r>
              <a:rPr lang="ru-RU" dirty="0" smtClean="0"/>
              <a:t>,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ауаны</a:t>
            </a:r>
            <a:r>
              <a:rPr lang="ru-RU" dirty="0" smtClean="0"/>
              <a:t> </a:t>
            </a:r>
            <a:r>
              <a:rPr lang="ru-RU" dirty="0" err="1" smtClean="0"/>
              <a:t>зарарсыздандыруға үлгермей</a:t>
            </a:r>
            <a:r>
              <a:rPr lang="ru-RU" dirty="0" smtClean="0"/>
              <a:t>, </a:t>
            </a:r>
            <a:r>
              <a:rPr lang="ru-RU" dirty="0" err="1" smtClean="0"/>
              <a:t>бетіне</a:t>
            </a:r>
            <a:r>
              <a:rPr lang="ru-RU" dirty="0" smtClean="0"/>
              <a:t> тез </a:t>
            </a:r>
            <a:r>
              <a:rPr lang="ru-RU" dirty="0" err="1" smtClean="0"/>
              <a:t>қонды </a:t>
            </a:r>
            <a:r>
              <a:rPr lang="ru-RU" dirty="0" smtClean="0"/>
              <a:t>– «</a:t>
            </a:r>
            <a:r>
              <a:rPr lang="ru-RU" dirty="0" err="1" smtClean="0"/>
              <a:t>сүрту</a:t>
            </a:r>
            <a:r>
              <a:rPr lang="ru-RU" dirty="0" smtClean="0"/>
              <a:t>» </a:t>
            </a:r>
            <a:r>
              <a:rPr lang="ru-RU" dirty="0" err="1" smtClean="0"/>
              <a:t>режимі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«</a:t>
            </a:r>
            <a:r>
              <a:rPr lang="ru-RU" dirty="0" smtClean="0"/>
              <a:t>Ультра </a:t>
            </a:r>
            <a:r>
              <a:rPr lang="ru-RU" dirty="0" err="1" smtClean="0"/>
              <a:t>шағын көлемді</a:t>
            </a:r>
            <a:r>
              <a:rPr lang="ru-RU" dirty="0" smtClean="0"/>
              <a:t>» </a:t>
            </a:r>
            <a:r>
              <a:rPr lang="ru-RU" dirty="0" err="1" smtClean="0"/>
              <a:t>аэрозольдік</a:t>
            </a:r>
            <a:r>
              <a:rPr lang="ru-RU" dirty="0" smtClean="0"/>
              <a:t> </a:t>
            </a:r>
            <a:r>
              <a:rPr lang="ru-RU" dirty="0" err="1" smtClean="0"/>
              <a:t>генераторлар</a:t>
            </a:r>
            <a:r>
              <a:rPr lang="ru-RU" dirty="0" smtClean="0"/>
              <a:t> 11-12 мкм </a:t>
            </a:r>
            <a:r>
              <a:rPr lang="ru-RU" dirty="0" err="1" smtClean="0"/>
              <a:t>өлшемді бөлшектерді шығарды</a:t>
            </a:r>
            <a:r>
              <a:rPr lang="ru-RU" dirty="0" smtClean="0"/>
              <a:t>,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ауада</a:t>
            </a:r>
            <a:r>
              <a:rPr lang="ru-RU" dirty="0" smtClean="0"/>
              <a:t> 15-30 - «</a:t>
            </a:r>
            <a:r>
              <a:rPr lang="ru-RU" dirty="0" err="1" smtClean="0"/>
              <a:t>жартылай</a:t>
            </a:r>
            <a:r>
              <a:rPr lang="ru-RU" dirty="0" smtClean="0"/>
              <a:t> </a:t>
            </a:r>
            <a:r>
              <a:rPr lang="ru-RU" dirty="0" err="1" smtClean="0"/>
              <a:t>құрғақ</a:t>
            </a:r>
            <a:r>
              <a:rPr lang="ru-RU" dirty="0" smtClean="0"/>
              <a:t>» дезинфекция </a:t>
            </a:r>
            <a:r>
              <a:rPr lang="ru-RU" dirty="0" err="1" smtClean="0"/>
              <a:t>әдісімен тоқтатылды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Аэрозоль </a:t>
            </a:r>
            <a:r>
              <a:rPr lang="ru-RU" dirty="0" err="1" smtClean="0"/>
              <a:t>генераторларын</a:t>
            </a:r>
            <a:r>
              <a:rPr lang="ru-RU" dirty="0" smtClean="0"/>
              <a:t> </a:t>
            </a:r>
            <a:r>
              <a:rPr lang="ru-RU" dirty="0" err="1" smtClean="0"/>
              <a:t>пайдаланған кезде</a:t>
            </a:r>
            <a:r>
              <a:rPr lang="ru-RU" dirty="0" smtClean="0"/>
              <a:t>, </a:t>
            </a:r>
            <a:r>
              <a:rPr lang="ru-RU" dirty="0" err="1" smtClean="0"/>
              <a:t>өлшемі </a:t>
            </a:r>
            <a:r>
              <a:rPr lang="ru-RU" dirty="0" smtClean="0"/>
              <a:t>1-2 микрон </a:t>
            </a:r>
            <a:r>
              <a:rPr lang="ru-RU" dirty="0" err="1" smtClean="0"/>
              <a:t>болатын</a:t>
            </a:r>
            <a:r>
              <a:rPr lang="ru-RU" dirty="0" smtClean="0"/>
              <a:t> </a:t>
            </a:r>
            <a:r>
              <a:rPr lang="ru-RU" dirty="0" err="1" smtClean="0"/>
              <a:t>бөлшектерді құру кезінде</a:t>
            </a:r>
            <a:r>
              <a:rPr lang="ru-RU" dirty="0" smtClean="0"/>
              <a:t> </a:t>
            </a:r>
            <a:r>
              <a:rPr lang="ru-RU" dirty="0" err="1" smtClean="0"/>
              <a:t>бөлме ауасында</a:t>
            </a:r>
            <a:r>
              <a:rPr lang="ru-RU" dirty="0" smtClean="0"/>
              <a:t> 120 </a:t>
            </a:r>
            <a:r>
              <a:rPr lang="ru-RU" dirty="0" err="1" smtClean="0"/>
              <a:t>минутқа дейін</a:t>
            </a:r>
            <a:r>
              <a:rPr lang="ru-RU" dirty="0" smtClean="0"/>
              <a:t> </a:t>
            </a:r>
            <a:r>
              <a:rPr lang="ru-RU" dirty="0" err="1" smtClean="0"/>
              <a:t>болатын</a:t>
            </a:r>
            <a:r>
              <a:rPr lang="ru-RU" dirty="0" smtClean="0"/>
              <a:t> </a:t>
            </a:r>
            <a:r>
              <a:rPr lang="ru-RU" dirty="0" err="1" smtClean="0"/>
              <a:t>аэрозольді</a:t>
            </a:r>
            <a:r>
              <a:rPr lang="ru-RU" dirty="0" smtClean="0"/>
              <a:t> </a:t>
            </a:r>
            <a:r>
              <a:rPr lang="ru-RU" dirty="0" err="1" smtClean="0"/>
              <a:t>алуға болады</a:t>
            </a:r>
            <a:r>
              <a:rPr lang="ru-RU" dirty="0" smtClean="0"/>
              <a:t> - «</a:t>
            </a:r>
            <a:r>
              <a:rPr lang="ru-RU" dirty="0" err="1" smtClean="0"/>
              <a:t>құрғақ</a:t>
            </a:r>
            <a:r>
              <a:rPr lang="ru-RU" dirty="0" smtClean="0"/>
              <a:t>» дезинфекция </a:t>
            </a:r>
            <a:r>
              <a:rPr lang="ru-RU" dirty="0" err="1" smtClean="0"/>
              <a:t>әдісі</a:t>
            </a:r>
            <a:r>
              <a:rPr lang="ru-RU" dirty="0" smtClean="0"/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500042"/>
            <a:ext cx="333377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3" y="357166"/>
            <a:ext cx="247069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00504"/>
            <a:ext cx="335837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3571876"/>
            <a:ext cx="264696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642918"/>
            <a:ext cx="197645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4000504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785926"/>
            <a:ext cx="8229600" cy="990600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C00000"/>
                </a:solidFill>
              </a:rPr>
              <a:t>Емтихан сәтті тапсырыңыздар!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071810"/>
            <a:ext cx="295657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713787" cy="64087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i="1" dirty="0" smtClean="0"/>
              <a:t>АЭРОЗОЛДЕР [грек </a:t>
            </a:r>
            <a:r>
              <a:rPr lang="ru-RU" sz="2000" i="1" dirty="0" err="1" smtClean="0"/>
              <a:t>тілінен</a:t>
            </a:r>
            <a:r>
              <a:rPr lang="ru-RU" sz="2000" i="1" dirty="0" smtClean="0"/>
              <a:t>. </a:t>
            </a:r>
            <a:r>
              <a:rPr lang="en-US" sz="2000" i="1" dirty="0" err="1" smtClean="0"/>
              <a:t>aog</a:t>
            </a:r>
            <a:r>
              <a:rPr lang="en-US" sz="2000" i="1" dirty="0" smtClean="0"/>
              <a:t> - </a:t>
            </a:r>
            <a:r>
              <a:rPr lang="ru-RU" sz="2000" i="1" dirty="0" err="1" smtClean="0"/>
              <a:t>ауа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және </a:t>
            </a:r>
            <a:r>
              <a:rPr lang="ru-RU" sz="2000" i="1" dirty="0" smtClean="0"/>
              <a:t>лат. </a:t>
            </a:r>
            <a:r>
              <a:rPr lang="en-US" sz="2000" i="1" dirty="0" smtClean="0"/>
              <a:t>sol (</a:t>
            </a:r>
            <a:r>
              <a:rPr lang="en-US" sz="2000" i="1" dirty="0" err="1" smtClean="0"/>
              <a:t>utio</a:t>
            </a:r>
            <a:r>
              <a:rPr lang="en-US" sz="2000" i="1" dirty="0" smtClean="0"/>
              <a:t>) -</a:t>
            </a:r>
            <a:r>
              <a:rPr lang="ru-RU" sz="2000" i="1" dirty="0" err="1" smtClean="0"/>
              <a:t>ерітінді</a:t>
            </a:r>
            <a:r>
              <a:rPr lang="ru-RU" sz="2000" i="1" dirty="0" smtClean="0"/>
              <a:t>], газ </a:t>
            </a:r>
            <a:r>
              <a:rPr lang="ru-RU" sz="2000" i="1" dirty="0" err="1" smtClean="0"/>
              <a:t>дисперстік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ортасы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және қатты немесе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сұйық дисперсті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фазасы</a:t>
            </a:r>
            <a:r>
              <a:rPr lang="ru-RU" sz="2000" i="1" dirty="0" smtClean="0"/>
              <a:t> бар </a:t>
            </a:r>
            <a:r>
              <a:rPr lang="ru-RU" sz="2000" i="1" dirty="0" err="1" smtClean="0"/>
              <a:t>дисперсті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жүйелер</a:t>
            </a:r>
            <a:r>
              <a:rPr lang="ru-RU" sz="2000" i="1" dirty="0" smtClean="0"/>
              <a:t>. Классификация. </a:t>
            </a:r>
            <a:r>
              <a:rPr lang="ru-RU" sz="2000" i="1" dirty="0" err="1" smtClean="0"/>
              <a:t>Түзілу әдісі бойынша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конденсациялық және дисперсиялық аэрозольдер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бөлінеді.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Біріншісі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артық кептіру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кезінде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аралдардың молекулаларының бір-біріне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қосылуы нәтижесінде пайда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болады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жұп </a:t>
            </a:r>
            <a:r>
              <a:rPr lang="ru-RU" sz="2000" i="1" dirty="0" smtClean="0"/>
              <a:t>(</a:t>
            </a:r>
            <a:r>
              <a:rPr lang="ru-RU" sz="2000" i="1" dirty="0" err="1" smtClean="0"/>
              <a:t>біртекті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нуклеация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деп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аталады</a:t>
            </a:r>
            <a:r>
              <a:rPr lang="ru-RU" sz="2000" i="1" dirty="0" smtClean="0"/>
              <a:t>) </a:t>
            </a:r>
            <a:r>
              <a:rPr lang="ru-RU" sz="2000" i="1" dirty="0" err="1" smtClean="0"/>
              <a:t>немесе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будың онда</a:t>
            </a:r>
            <a:r>
              <a:rPr lang="ru-RU" sz="2000" i="1" dirty="0" smtClean="0"/>
              <a:t> бар </a:t>
            </a:r>
            <a:r>
              <a:rPr lang="ru-RU" sz="2000" i="1" dirty="0" err="1" smtClean="0"/>
              <a:t>иондарда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немесе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басқа заттардың ең кішкентай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бөлшектерінде конденсациялануы</a:t>
            </a:r>
            <a:r>
              <a:rPr lang="ru-RU" sz="2000" i="1" dirty="0" smtClean="0"/>
              <a:t> - конденсация </a:t>
            </a:r>
            <a:r>
              <a:rPr lang="ru-RU" sz="2000" i="1" dirty="0" err="1" smtClean="0"/>
              <a:t>ядролары</a:t>
            </a:r>
            <a:r>
              <a:rPr lang="ru-RU" sz="2000" i="1" dirty="0" smtClean="0"/>
              <a:t> (</a:t>
            </a:r>
            <a:r>
              <a:rPr lang="ru-RU" sz="2000" i="1" dirty="0" err="1" smtClean="0"/>
              <a:t>гетерогенді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ядролар</a:t>
            </a:r>
            <a:r>
              <a:rPr lang="ru-RU" sz="2000" i="1" dirty="0" smtClean="0"/>
              <a:t>). Конденсация </a:t>
            </a:r>
            <a:r>
              <a:rPr lang="ru-RU" sz="2000" i="1" dirty="0" err="1" smtClean="0"/>
              <a:t>деп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аталатын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сұйық дисперсті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фазасы</a:t>
            </a:r>
            <a:r>
              <a:rPr lang="ru-RU" sz="2000" i="1" dirty="0" smtClean="0"/>
              <a:t> бар </a:t>
            </a:r>
            <a:r>
              <a:rPr lang="ru-RU" sz="2000" i="1" dirty="0" err="1" smtClean="0"/>
              <a:t>аэрозольдер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тұман, қатты </a:t>
            </a:r>
            <a:r>
              <a:rPr lang="ru-RU" sz="2000" i="1" dirty="0" smtClean="0"/>
              <a:t>- </a:t>
            </a:r>
            <a:r>
              <a:rPr lang="ru-RU" sz="2000" i="1" dirty="0" err="1" smtClean="0"/>
              <a:t>түтін.</a:t>
            </a:r>
            <a:r>
              <a:rPr lang="ru-RU" sz="2000" i="1" dirty="0" smtClean="0"/>
              <a:t> «</a:t>
            </a:r>
            <a:r>
              <a:rPr lang="ru-RU" sz="2000" i="1" dirty="0" err="1" smtClean="0"/>
              <a:t>Аэрозольдер</a:t>
            </a:r>
            <a:r>
              <a:rPr lang="ru-RU" sz="2000" i="1" dirty="0" smtClean="0"/>
              <a:t>» </a:t>
            </a:r>
            <a:r>
              <a:rPr lang="ru-RU" sz="2000" i="1" dirty="0" err="1" smtClean="0"/>
              <a:t>терминін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алғаш рет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ағылшындар қолданған.</a:t>
            </a:r>
            <a:r>
              <a:rPr lang="ru-RU" sz="2000" i="1" dirty="0" smtClean="0"/>
              <a:t> химик </a:t>
            </a:r>
            <a:r>
              <a:rPr lang="ru-RU" sz="2000" i="1" dirty="0" err="1" smtClean="0"/>
              <a:t>Ф.Дж.Доннан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Бірінші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дүниежүзілік соғыстың соңында неміс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әскерлері улы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тұман ретінде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пайдаланған </a:t>
            </a:r>
            <a:r>
              <a:rPr lang="ru-RU" sz="2000" i="1" dirty="0" smtClean="0"/>
              <a:t>мышьяк </a:t>
            </a:r>
            <a:r>
              <a:rPr lang="ru-RU" sz="2000" i="1" dirty="0" err="1" smtClean="0"/>
              <a:t>қосылыстарының бөлшектерінен тұратын бұлттарды белгіледі</a:t>
            </a:r>
            <a:r>
              <a:rPr lang="ru-RU" sz="2000" i="1" dirty="0" smtClean="0"/>
              <a:t>.</a:t>
            </a:r>
            <a:endParaRPr lang="ru-RU" sz="2000" i="1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933056"/>
            <a:ext cx="374332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3375"/>
            <a:ext cx="8229600" cy="2951163"/>
          </a:xfrm>
        </p:spPr>
        <p:txBody>
          <a:bodyPr/>
          <a:lstStyle/>
          <a:p>
            <a:r>
              <a:rPr lang="ru-RU" sz="2000" i="1" dirty="0" err="1" smtClean="0"/>
              <a:t>Барлық аэрозольдер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шартты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түрде жоғары дисперсті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орташа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дисперсті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төмен дисперсті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ұсақ және ірі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тамшыларға бөлінеді.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Аэрозольдер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үш түрде шығарылады.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Біріншісі</a:t>
            </a:r>
            <a:r>
              <a:rPr lang="ru-RU" sz="2000" i="1" dirty="0" smtClean="0"/>
              <a:t> - </a:t>
            </a:r>
            <a:r>
              <a:rPr lang="ru-RU" sz="2000" i="1" dirty="0" err="1" smtClean="0"/>
              <a:t>саңылаулар арқылы шашырату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мұнда қысыммен сұйықтық шағын тесіктен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шығады.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Екіншісі</a:t>
            </a:r>
            <a:r>
              <a:rPr lang="ru-RU" sz="2000" i="1" dirty="0" smtClean="0"/>
              <a:t> - </a:t>
            </a:r>
            <a:r>
              <a:rPr lang="ru-RU" sz="2000" i="1" dirty="0" err="1" smtClean="0"/>
              <a:t>жылдам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айналатын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дискімен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бүрку.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Үшіншісі </a:t>
            </a:r>
            <a:r>
              <a:rPr lang="ru-RU" sz="2000" i="1" dirty="0" smtClean="0"/>
              <a:t>- </a:t>
            </a:r>
            <a:r>
              <a:rPr lang="ru-RU" sz="2000" i="1" dirty="0" err="1" smtClean="0"/>
              <a:t>ультрадыбыстық бүрку.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Аэрозольдерді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алудың басқа жолдары</a:t>
            </a:r>
            <a:r>
              <a:rPr lang="ru-RU" sz="2000" i="1" dirty="0" smtClean="0"/>
              <a:t> бар, </a:t>
            </a:r>
            <a:r>
              <a:rPr lang="ru-RU" sz="2000" i="1" dirty="0" err="1" smtClean="0"/>
              <a:t>бірақ аталған үшеуі ең көп таралған болып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табылады</a:t>
            </a:r>
            <a:r>
              <a:rPr lang="ru-RU" sz="2000" i="1" dirty="0" smtClean="0"/>
              <a:t>.</a:t>
            </a:r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573463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3500438"/>
            <a:ext cx="2592388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325" y="3357563"/>
            <a:ext cx="23749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573016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16463" y="188913"/>
            <a:ext cx="4176712" cy="64087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000" i="1" dirty="0" smtClean="0"/>
              <a:t>Аэрозоль </a:t>
            </a:r>
            <a:r>
              <a:rPr lang="ru-RU" sz="2000" i="1" dirty="0" err="1" smtClean="0"/>
              <a:t>күйі арқылы көптеген заттар</a:t>
            </a:r>
            <a:r>
              <a:rPr lang="ru-RU" sz="2000" i="1" dirty="0" smtClean="0"/>
              <a:t> - </a:t>
            </a:r>
            <a:r>
              <a:rPr lang="ru-RU" sz="2000" i="1" dirty="0" err="1" smtClean="0"/>
              <a:t>жоғары дисперсті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өнімдер </a:t>
            </a:r>
            <a:r>
              <a:rPr lang="ru-RU" sz="2000" i="1" dirty="0" smtClean="0"/>
              <a:t>– </a:t>
            </a:r>
            <a:r>
              <a:rPr lang="ru-RU" sz="2000" i="1" dirty="0" err="1" smtClean="0"/>
              <a:t>толтырғыштар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пигменттер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катализаторлар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жоғары энергиялы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компоненттер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жанармайлар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алынады</a:t>
            </a:r>
            <a:r>
              <a:rPr lang="ru-RU" sz="2000" i="1" dirty="0" smtClean="0"/>
              <a:t>. Аэрозоль </a:t>
            </a:r>
            <a:r>
              <a:rPr lang="ru-RU" sz="2000" i="1" dirty="0" err="1" smtClean="0"/>
              <a:t>түрінде сұйық заттың бәрі жағылады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қатты отынның бөлігі.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Аэрозольді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препараттар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ауылшаруашылық </a:t>
            </a:r>
            <a:r>
              <a:rPr lang="ru-RU" sz="2000" i="1" dirty="0" err="1" smtClean="0"/>
              <a:t>дақылдарын қорғау үшін медицинада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және ветеринарияда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қолданылады.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Зиянкестер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сақтау қоймаларын өңдеу, бұршақтың алдын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алу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Аэрозольді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құтылар күнделікті өмірде кеңінен қолданылады </a:t>
            </a:r>
            <a:r>
              <a:rPr lang="ru-RU" sz="2000" i="1" dirty="0" smtClean="0"/>
              <a:t>- </a:t>
            </a:r>
            <a:r>
              <a:rPr lang="ru-RU" sz="2000" i="1" dirty="0" err="1" smtClean="0"/>
              <a:t>сұйықтықты немесе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суспензияны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резервуардан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сығып алып</a:t>
            </a:r>
            <a:r>
              <a:rPr lang="ru-RU" sz="2000" i="1" dirty="0" smtClean="0"/>
              <a:t>, фреон </a:t>
            </a:r>
            <a:r>
              <a:rPr lang="ru-RU" sz="2000" i="1" dirty="0" err="1" smtClean="0"/>
              <a:t>қысымымен шашатын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құрылғылар</a:t>
            </a:r>
            <a:r>
              <a:rPr lang="ru-RU" sz="2000" i="1" dirty="0" smtClean="0"/>
              <a:t>.</a:t>
            </a:r>
            <a:endParaRPr lang="ru-RU" sz="2000" i="1" dirty="0"/>
          </a:p>
          <a:p>
            <a:pPr>
              <a:lnSpc>
                <a:spcPct val="90000"/>
              </a:lnSpc>
            </a:pPr>
            <a:endParaRPr lang="ru-RU" sz="28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557338"/>
            <a:ext cx="4033838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713787" cy="6408738"/>
          </a:xfrm>
        </p:spPr>
        <p:txBody>
          <a:bodyPr/>
          <a:lstStyle/>
          <a:p>
            <a:r>
              <a:rPr lang="ru-RU" i="1" dirty="0" err="1" smtClean="0"/>
              <a:t>Аэрозольдердің практикалық қолданылуы.</a:t>
            </a:r>
            <a:endParaRPr lang="ru-RU" i="1" dirty="0" smtClean="0"/>
          </a:p>
          <a:p>
            <a:r>
              <a:rPr lang="ru-RU" i="1" dirty="0" err="1" smtClean="0"/>
              <a:t>Аэрозольдер</a:t>
            </a:r>
            <a:r>
              <a:rPr lang="ru-RU" i="1" dirty="0" smtClean="0"/>
              <a:t> </a:t>
            </a:r>
            <a:r>
              <a:rPr lang="ru-RU" i="1" dirty="0" err="1" smtClean="0"/>
              <a:t>қолданылады:</a:t>
            </a:r>
            <a:endParaRPr lang="ru-RU" i="1" dirty="0" smtClean="0"/>
          </a:p>
          <a:p>
            <a:r>
              <a:rPr lang="ru-RU" i="1" dirty="0" err="1" smtClean="0"/>
              <a:t>техниканың әртүрлі салаларында</a:t>
            </a:r>
            <a:r>
              <a:rPr lang="ru-RU" i="1" dirty="0" smtClean="0"/>
              <a:t>, </a:t>
            </a:r>
            <a:r>
              <a:rPr lang="ru-RU" i="1" dirty="0" err="1" smtClean="0"/>
              <a:t>соның ішінде</a:t>
            </a:r>
            <a:r>
              <a:rPr lang="ru-RU" i="1" dirty="0" smtClean="0"/>
              <a:t> </a:t>
            </a:r>
            <a:r>
              <a:rPr lang="ru-RU" i="1" dirty="0" err="1" smtClean="0"/>
              <a:t>әскери және ғарышта;</a:t>
            </a:r>
            <a:endParaRPr lang="ru-RU" i="1" dirty="0" smtClean="0"/>
          </a:p>
          <a:p>
            <a:r>
              <a:rPr lang="ru-RU" i="1" dirty="0" err="1" smtClean="0"/>
              <a:t>ауыл</a:t>
            </a:r>
            <a:r>
              <a:rPr lang="ru-RU" i="1" dirty="0" smtClean="0"/>
              <a:t> </a:t>
            </a:r>
            <a:r>
              <a:rPr lang="ru-RU" i="1" dirty="0" err="1" smtClean="0"/>
              <a:t>шаруашылығында;</a:t>
            </a:r>
            <a:r>
              <a:rPr lang="ru-RU" i="1" dirty="0" smtClean="0"/>
              <a:t> </a:t>
            </a:r>
          </a:p>
          <a:p>
            <a:r>
              <a:rPr lang="ru-RU" i="1" dirty="0" smtClean="0"/>
              <a:t>медицина мен </a:t>
            </a:r>
            <a:r>
              <a:rPr lang="ru-RU" i="1" dirty="0" err="1" smtClean="0"/>
              <a:t>гигиенада</a:t>
            </a:r>
            <a:r>
              <a:rPr lang="ru-RU" i="1" dirty="0" smtClean="0"/>
              <a:t>;</a:t>
            </a:r>
          </a:p>
          <a:p>
            <a:r>
              <a:rPr lang="ru-RU" i="1" dirty="0" err="1" smtClean="0"/>
              <a:t>метеорологияда</a:t>
            </a:r>
            <a:r>
              <a:rPr lang="ru-RU" i="1" dirty="0" smtClean="0"/>
              <a:t>; </a:t>
            </a:r>
            <a:r>
              <a:rPr lang="ru-RU" i="1" dirty="0" err="1" smtClean="0"/>
              <a:t>күнделікті өмірде және </a:t>
            </a:r>
            <a:r>
              <a:rPr lang="ru-RU" i="1" dirty="0" smtClean="0"/>
              <a:t>т.б.</a:t>
            </a:r>
            <a:endParaRPr lang="ru-RU" sz="2400" i="1" dirty="0">
              <a:effectLst/>
            </a:endParaRPr>
          </a:p>
          <a:p>
            <a:endParaRPr lang="ru-RU" sz="2400" i="1" dirty="0">
              <a:effectLst/>
            </a:endParaRPr>
          </a:p>
          <a:p>
            <a:endParaRPr lang="ru-RU" sz="2400" i="1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87900" y="260350"/>
            <a:ext cx="4105275" cy="63373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i="1" dirty="0" err="1" smtClean="0"/>
              <a:t>Техникада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аэрозольдердің пайда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болуы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жиі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жағымсыз, өйткені олардың қолданылуы атмосфераның ластануына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(соның ішінде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өндірістің</a:t>
            </a:r>
            <a:r>
              <a:rPr lang="ru-RU" sz="2000" i="1" dirty="0" smtClean="0"/>
              <a:t>) </a:t>
            </a:r>
            <a:r>
              <a:rPr lang="ru-RU" sz="2000" i="1" dirty="0" err="1" smtClean="0"/>
              <a:t>және технологияның ағындар пайда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болуына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әкеледі.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Сонымен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қатар, қант, ұн тарту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және басқа </a:t>
            </a:r>
            <a:r>
              <a:rPr lang="ru-RU" sz="2000" i="1" dirty="0" smtClean="0"/>
              <a:t>да </a:t>
            </a:r>
            <a:r>
              <a:rPr lang="ru-RU" sz="2000" i="1" dirty="0" err="1" smtClean="0"/>
              <a:t>кейбір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салалардағы шаң жарылыстары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үлкен қауіп төндіреді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Осының барлығы шаң жинау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және тұман жинау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әдістерінің дамуына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негіз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болды</a:t>
            </a:r>
            <a:r>
              <a:rPr lang="ru-RU" sz="2000" i="1" dirty="0" smtClean="0"/>
              <a:t>. </a:t>
            </a:r>
            <a:r>
              <a:rPr lang="ru-RU" sz="2000" i="1" dirty="0" err="1" smtClean="0"/>
              <a:t>Сонымен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бірге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химиялық өнеркәсіпте немесе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тікелей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технологияда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аэрозольдік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күйін пайдаланады</a:t>
            </a:r>
            <a:r>
              <a:rPr lang="ru-RU" sz="2000" i="1" dirty="0" smtClean="0"/>
              <a:t>, </a:t>
            </a:r>
            <a:r>
              <a:rPr lang="ru-RU" sz="2000" i="1" dirty="0" err="1" smtClean="0"/>
              <a:t>өңдейді немесе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аэрозольдік</a:t>
            </a:r>
            <a:r>
              <a:rPr lang="ru-RU" sz="2000" i="1" dirty="0" smtClean="0"/>
              <a:t> </a:t>
            </a:r>
            <a:r>
              <a:rPr lang="ru-RU" sz="2000" i="1" dirty="0" err="1" smtClean="0"/>
              <a:t>қорапшасынан босанғаннан кейін</a:t>
            </a:r>
            <a:r>
              <a:rPr lang="ru-RU" sz="2000" i="1" dirty="0" smtClean="0"/>
              <a:t> аэрозоль </a:t>
            </a:r>
            <a:r>
              <a:rPr lang="ru-RU" sz="2000" i="1" dirty="0" err="1" smtClean="0"/>
              <a:t>түрінде өнімдер шығарады</a:t>
            </a:r>
            <a:r>
              <a:rPr lang="ru-RU" sz="2000" i="1" dirty="0" smtClean="0"/>
              <a:t>.</a:t>
            </a:r>
            <a:endParaRPr lang="ru-RU" sz="2000" i="1" dirty="0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196975"/>
            <a:ext cx="4211638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88913"/>
            <a:ext cx="1581150" cy="1581150"/>
          </a:xfrm>
          <a:noFill/>
          <a:ln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188913"/>
            <a:ext cx="158115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188913"/>
            <a:ext cx="15811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525" y="188913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288" y="188913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179388" y="1844675"/>
            <a:ext cx="1727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Очиститель салона</a:t>
            </a: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1979613" y="1700213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Аэрозоль для удаления смолистых веществ</a:t>
            </a: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3995738" y="1773238"/>
            <a:ext cx="165735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Био-преобразователь ржавчины</a:t>
            </a:r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5795963" y="1844675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Растворитель ржавчины</a:t>
            </a:r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7308850" y="1844675"/>
            <a:ext cx="1584325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Универсальный очиститель тормозов</a:t>
            </a:r>
          </a:p>
        </p:txBody>
      </p:sp>
      <p:pic>
        <p:nvPicPr>
          <p:cNvPr id="11282" name="Picture 1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2349500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83" name="Picture 1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050" y="2349500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84" name="Picture 2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51275" y="2349500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85" name="Picture 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80063" y="2349500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86" name="Picture 2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80288" y="2492375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87" name="Rectangle 23"/>
          <p:cNvSpPr>
            <a:spLocks noChangeArrowheads="1"/>
          </p:cNvSpPr>
          <p:nvPr/>
        </p:nvSpPr>
        <p:spPr bwMode="auto">
          <a:xfrm>
            <a:off x="250825" y="3933825"/>
            <a:ext cx="1512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Уход за тормозами</a:t>
            </a:r>
          </a:p>
        </p:txBody>
      </p:sp>
      <p:sp>
        <p:nvSpPr>
          <p:cNvPr id="11288" name="Rectangle 24"/>
          <p:cNvSpPr>
            <a:spLocks noChangeArrowheads="1"/>
          </p:cNvSpPr>
          <p:nvPr/>
        </p:nvSpPr>
        <p:spPr bwMode="auto">
          <a:xfrm>
            <a:off x="2051050" y="4005263"/>
            <a:ext cx="15843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Медная смазка</a:t>
            </a:r>
          </a:p>
        </p:txBody>
      </p:sp>
      <p:sp>
        <p:nvSpPr>
          <p:cNvPr id="11289" name="Rectangle 25"/>
          <p:cNvSpPr>
            <a:spLocks noChangeArrowheads="1"/>
          </p:cNvSpPr>
          <p:nvPr/>
        </p:nvSpPr>
        <p:spPr bwMode="auto">
          <a:xfrm>
            <a:off x="3995738" y="4005263"/>
            <a:ext cx="12080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Белая смазка</a:t>
            </a:r>
          </a:p>
        </p:txBody>
      </p:sp>
      <p:sp>
        <p:nvSpPr>
          <p:cNvPr id="11290" name="Rectangle 26"/>
          <p:cNvSpPr>
            <a:spLocks noChangeArrowheads="1"/>
          </p:cNvSpPr>
          <p:nvPr/>
        </p:nvSpPr>
        <p:spPr bwMode="auto">
          <a:xfrm>
            <a:off x="5580063" y="4005263"/>
            <a:ext cx="16271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Адгезивная смазка</a:t>
            </a:r>
          </a:p>
        </p:txBody>
      </p:sp>
      <p:sp>
        <p:nvSpPr>
          <p:cNvPr id="11291" name="Rectangle 27"/>
          <p:cNvSpPr>
            <a:spLocks noChangeArrowheads="1"/>
          </p:cNvSpPr>
          <p:nvPr/>
        </p:nvSpPr>
        <p:spPr bwMode="auto">
          <a:xfrm>
            <a:off x="7415213" y="4076700"/>
            <a:ext cx="1728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Силиконовый спрей</a:t>
            </a:r>
          </a:p>
        </p:txBody>
      </p:sp>
      <p:pic>
        <p:nvPicPr>
          <p:cNvPr id="11292" name="Picture 2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0825" y="4581525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93" name="Picture 2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84438" y="4581525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94" name="Picture 3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643438" y="4581525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95" name="Picture 3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04025" y="4581525"/>
            <a:ext cx="158115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96" name="Rectangle 32"/>
          <p:cNvSpPr>
            <a:spLocks noChangeArrowheads="1"/>
          </p:cNvSpPr>
          <p:nvPr/>
        </p:nvSpPr>
        <p:spPr bwMode="auto">
          <a:xfrm>
            <a:off x="323850" y="6218238"/>
            <a:ext cx="15843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Спрей для защиты материалов</a:t>
            </a:r>
          </a:p>
        </p:txBody>
      </p:sp>
      <p:sp>
        <p:nvSpPr>
          <p:cNvPr id="11297" name="Rectangle 33"/>
          <p:cNvSpPr>
            <a:spLocks noChangeArrowheads="1"/>
          </p:cNvSpPr>
          <p:nvPr/>
        </p:nvSpPr>
        <p:spPr bwMode="auto">
          <a:xfrm>
            <a:off x="2268538" y="6218238"/>
            <a:ext cx="18002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Очиститель дроссельных клапанов</a:t>
            </a:r>
          </a:p>
        </p:txBody>
      </p:sp>
      <p:sp>
        <p:nvSpPr>
          <p:cNvPr id="11298" name="Rectangle 34"/>
          <p:cNvSpPr>
            <a:spLocks noChangeArrowheads="1"/>
          </p:cNvSpPr>
          <p:nvPr/>
        </p:nvSpPr>
        <p:spPr bwMode="auto">
          <a:xfrm>
            <a:off x="4500563" y="6237288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Спрей для очистки дизельной системы</a:t>
            </a:r>
          </a:p>
        </p:txBody>
      </p:sp>
      <p:sp>
        <p:nvSpPr>
          <p:cNvPr id="11299" name="Rectangle 35"/>
          <p:cNvSpPr>
            <a:spLocks noChangeArrowheads="1"/>
          </p:cNvSpPr>
          <p:nvPr/>
        </p:nvSpPr>
        <p:spPr bwMode="auto">
          <a:xfrm>
            <a:off x="6804025" y="6218238"/>
            <a:ext cx="20161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Аэрозоль для обработки электродеталей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04813"/>
            <a:ext cx="8229600" cy="33845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i="1" dirty="0" err="1" smtClean="0"/>
              <a:t>Өндірісте аэрозольдер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әр түрлі машиналарды</a:t>
            </a:r>
            <a:r>
              <a:rPr lang="ru-RU" sz="1800" i="1" dirty="0" smtClean="0"/>
              <a:t> – </a:t>
            </a:r>
            <a:r>
              <a:rPr lang="ru-RU" sz="1800" i="1" dirty="0" err="1" smtClean="0"/>
              <a:t>ұсатқыштарды, диірмендерді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роликтерді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елеуіш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құрылғыларды және </a:t>
            </a:r>
            <a:r>
              <a:rPr lang="ru-RU" sz="1800" i="1" dirty="0" smtClean="0"/>
              <a:t>т.б. </a:t>
            </a:r>
            <a:r>
              <a:rPr lang="ru-RU" sz="1800" i="1" dirty="0" err="1" smtClean="0"/>
              <a:t>жұмыс істегенде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түзіледі.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Шығарылатын шаң өндірісті ластайды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машиналардың үйкеліс бөліктерінің арасына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түседі, олардың тозуын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тездетеді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адам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жұмысына антисанитариялық жағдай жасайды</a:t>
            </a:r>
            <a:r>
              <a:rPr lang="ru-RU" sz="1800" i="1" dirty="0" smtClean="0"/>
              <a:t>. </a:t>
            </a:r>
            <a:r>
              <a:rPr lang="ru-RU" sz="1800" i="1" dirty="0" err="1" smtClean="0"/>
              <a:t>Кварцтың ұсақ, өткір сынықтары </a:t>
            </a:r>
            <a:r>
              <a:rPr lang="ru-RU" sz="1800" i="1" dirty="0" smtClean="0"/>
              <a:t>бар </a:t>
            </a:r>
            <a:r>
              <a:rPr lang="ru-RU" sz="1800" i="1" dirty="0" err="1" smtClean="0"/>
              <a:t>шаң әсіресе зиянды</a:t>
            </a:r>
            <a:r>
              <a:rPr lang="ru-RU" sz="1800" i="1" dirty="0" smtClean="0"/>
              <a:t>. </a:t>
            </a:r>
            <a:r>
              <a:rPr lang="ru-RU" sz="1800" i="1" dirty="0" err="1" smtClean="0"/>
              <a:t>Мұндай шаңды ұзақ уақыт ингаляциялау</a:t>
            </a:r>
            <a:r>
              <a:rPr lang="ru-RU" sz="1800" i="1" dirty="0" smtClean="0"/>
              <a:t> силикоз </a:t>
            </a:r>
            <a:r>
              <a:rPr lang="ru-RU" sz="1800" i="1" dirty="0" err="1" smtClean="0"/>
              <a:t>деп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аталатын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ауыр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және жиі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өлімге әкелетін ауруды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тудырады</a:t>
            </a:r>
            <a:r>
              <a:rPr lang="ru-RU" sz="1800" i="1" dirty="0" smtClean="0"/>
              <a:t>. Кварц </a:t>
            </a:r>
            <a:r>
              <a:rPr lang="ru-RU" sz="1800" i="1" dirty="0" err="1" smtClean="0"/>
              <a:t>өкпеге микроскопиялық өткір үзінділер түрінде еніп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өкпе тінін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бұзады және денеге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әртүрлі инфекциялардың енуіне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ықпал етеді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және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атап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айтқанда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туберкулезбен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жұқтыруға ықпал етеді</a:t>
            </a:r>
            <a:r>
              <a:rPr lang="ru-RU" sz="1800" i="1" dirty="0" smtClean="0"/>
              <a:t>. </a:t>
            </a:r>
            <a:r>
              <a:rPr lang="ru-RU" sz="1800" i="1" dirty="0" err="1" smtClean="0"/>
              <a:t>Ұқсас аурулар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белгілі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бір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металдардың оксидтерінің аэрозольдарымен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мысалы</a:t>
            </a:r>
            <a:r>
              <a:rPr lang="ru-RU" sz="1800" i="1" dirty="0" smtClean="0"/>
              <a:t>, </a:t>
            </a:r>
            <a:r>
              <a:rPr lang="ru-RU" sz="1800" i="1" dirty="0" err="1" smtClean="0"/>
              <a:t>мырыш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оксидімен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туындайды</a:t>
            </a:r>
            <a:r>
              <a:rPr lang="ru-RU" sz="1800" i="1" dirty="0" smtClean="0"/>
              <a:t>.</a:t>
            </a:r>
            <a:endParaRPr lang="ru-RU" sz="2000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3429000"/>
            <a:ext cx="489585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919</Words>
  <Application>Microsoft Office PowerPoint</Application>
  <PresentationFormat>Экран (4:3)</PresentationFormat>
  <Paragraphs>63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15 Дәріс «Аэрозольдер қатысындағы химиялық технологиялар»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Энергетика және транспорт</vt:lpstr>
      <vt:lpstr>Слайд 11</vt:lpstr>
      <vt:lpstr>Ұнтақты агломерациялау процестері</vt:lpstr>
      <vt:lpstr>Химиялық технология</vt:lpstr>
      <vt:lpstr>Слайд 14</vt:lpstr>
      <vt:lpstr>Әскери істерде</vt:lpstr>
      <vt:lpstr>Бүркемелеу  түтіндері</vt:lpstr>
      <vt:lpstr>Сигнальные дымы</vt:lpstr>
      <vt:lpstr>Слайд 18</vt:lpstr>
      <vt:lpstr>Дезинфекциялық шаралар  </vt:lpstr>
      <vt:lpstr>Емтихан сәтті тапсырыңыздар!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 Дәріс «Аэрозольдер қатысындағы химиялық технологиялар»</dc:title>
  <dc:creator>Admin</dc:creator>
  <cp:lastModifiedBy>Admin</cp:lastModifiedBy>
  <cp:revision>11</cp:revision>
  <dcterms:created xsi:type="dcterms:W3CDTF">2021-12-08T02:31:34Z</dcterms:created>
  <dcterms:modified xsi:type="dcterms:W3CDTF">2021-12-08T03:54:37Z</dcterms:modified>
</cp:coreProperties>
</file>